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9" r:id="rId14"/>
    <p:sldId id="267" r:id="rId15"/>
    <p:sldId id="270" r:id="rId16"/>
    <p:sldId id="271" r:id="rId17"/>
    <p:sldId id="276" r:id="rId18"/>
    <p:sldId id="277" r:id="rId19"/>
    <p:sldId id="272" r:id="rId20"/>
    <p:sldId id="273" r:id="rId21"/>
    <p:sldId id="274" r:id="rId22"/>
    <p:sldId id="275" r:id="rId23"/>
    <p:sldId id="27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C2D2AF-8F2B-C949-A88E-F8D5C4BBAB32}" type="datetimeFigureOut">
              <a:rPr lang="en-US" smtClean="0"/>
              <a:t>3/4/21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6F1E12-F63F-9743-95EA-EB5FB8E8E7B7}" type="slidenum">
              <a:rPr lang="en-US" smtClean="0"/>
              <a:t>‹#›</a:t>
            </a:fld>
            <a:endParaRPr lang="en-US"/>
          </a:p>
        </p:txBody>
      </p:sp>
    </p:spTree>
    <p:extLst>
      <p:ext uri="{BB962C8B-B14F-4D97-AF65-F5344CB8AC3E}">
        <p14:creationId xmlns:p14="http://schemas.microsoft.com/office/powerpoint/2010/main" val="27026160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6F1E12-F63F-9743-95EA-EB5FB8E8E7B7}" type="slidenum">
              <a:rPr lang="en-US" smtClean="0"/>
              <a:t>6</a:t>
            </a:fld>
            <a:endParaRPr lang="en-US"/>
          </a:p>
        </p:txBody>
      </p:sp>
    </p:spTree>
    <p:extLst>
      <p:ext uri="{BB962C8B-B14F-4D97-AF65-F5344CB8AC3E}">
        <p14:creationId xmlns:p14="http://schemas.microsoft.com/office/powerpoint/2010/main" val="3000738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0BBC1121-FD88-5643-9141-649863A5CB90}" type="datetimeFigureOut">
              <a:rPr lang="en-US" smtClean="0"/>
              <a:t>3/4/21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B65AA-3474-3F4E-BA64-46E414C7CD3E}" type="slidenum">
              <a:rPr lang="en-US" smtClean="0"/>
              <a:t>‹#›</a:t>
            </a:fld>
            <a:endParaRPr lang="en-US"/>
          </a:p>
        </p:txBody>
      </p:sp>
    </p:spTree>
    <p:extLst>
      <p:ext uri="{BB962C8B-B14F-4D97-AF65-F5344CB8AC3E}">
        <p14:creationId xmlns:p14="http://schemas.microsoft.com/office/powerpoint/2010/main" val="835150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BBC1121-FD88-5643-9141-649863A5CB90}" type="datetimeFigureOut">
              <a:rPr lang="en-US" smtClean="0"/>
              <a:t>3/4/21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B65AA-3474-3F4E-BA64-46E414C7CD3E}" type="slidenum">
              <a:rPr lang="en-US" smtClean="0"/>
              <a:t>‹#›</a:t>
            </a:fld>
            <a:endParaRPr lang="en-US"/>
          </a:p>
        </p:txBody>
      </p:sp>
    </p:spTree>
    <p:extLst>
      <p:ext uri="{BB962C8B-B14F-4D97-AF65-F5344CB8AC3E}">
        <p14:creationId xmlns:p14="http://schemas.microsoft.com/office/powerpoint/2010/main" val="692934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BBC1121-FD88-5643-9141-649863A5CB90}" type="datetimeFigureOut">
              <a:rPr lang="en-US" smtClean="0"/>
              <a:t>3/4/21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B65AA-3474-3F4E-BA64-46E414C7CD3E}" type="slidenum">
              <a:rPr lang="en-US" smtClean="0"/>
              <a:t>‹#›</a:t>
            </a:fld>
            <a:endParaRPr lang="en-US"/>
          </a:p>
        </p:txBody>
      </p:sp>
    </p:spTree>
    <p:extLst>
      <p:ext uri="{BB962C8B-B14F-4D97-AF65-F5344CB8AC3E}">
        <p14:creationId xmlns:p14="http://schemas.microsoft.com/office/powerpoint/2010/main" val="3072852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BBC1121-FD88-5643-9141-649863A5CB90}" type="datetimeFigureOut">
              <a:rPr lang="en-US" smtClean="0"/>
              <a:t>3/4/21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B65AA-3474-3F4E-BA64-46E414C7CD3E}" type="slidenum">
              <a:rPr lang="en-US" smtClean="0"/>
              <a:t>‹#›</a:t>
            </a:fld>
            <a:endParaRPr lang="en-US"/>
          </a:p>
        </p:txBody>
      </p:sp>
    </p:spTree>
    <p:extLst>
      <p:ext uri="{BB962C8B-B14F-4D97-AF65-F5344CB8AC3E}">
        <p14:creationId xmlns:p14="http://schemas.microsoft.com/office/powerpoint/2010/main" val="1255881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BBC1121-FD88-5643-9141-649863A5CB90}" type="datetimeFigureOut">
              <a:rPr lang="en-US" smtClean="0"/>
              <a:t>3/4/21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B65AA-3474-3F4E-BA64-46E414C7CD3E}" type="slidenum">
              <a:rPr lang="en-US" smtClean="0"/>
              <a:t>‹#›</a:t>
            </a:fld>
            <a:endParaRPr lang="en-US"/>
          </a:p>
        </p:txBody>
      </p:sp>
    </p:spTree>
    <p:extLst>
      <p:ext uri="{BB962C8B-B14F-4D97-AF65-F5344CB8AC3E}">
        <p14:creationId xmlns:p14="http://schemas.microsoft.com/office/powerpoint/2010/main" val="1904085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0BBC1121-FD88-5643-9141-649863A5CB90}" type="datetimeFigureOut">
              <a:rPr lang="en-US" smtClean="0"/>
              <a:t>3/4/21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B65AA-3474-3F4E-BA64-46E414C7CD3E}" type="slidenum">
              <a:rPr lang="en-US" smtClean="0"/>
              <a:t>‹#›</a:t>
            </a:fld>
            <a:endParaRPr lang="en-US"/>
          </a:p>
        </p:txBody>
      </p:sp>
    </p:spTree>
    <p:extLst>
      <p:ext uri="{BB962C8B-B14F-4D97-AF65-F5344CB8AC3E}">
        <p14:creationId xmlns:p14="http://schemas.microsoft.com/office/powerpoint/2010/main" val="1641722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0BBC1121-FD88-5643-9141-649863A5CB90}" type="datetimeFigureOut">
              <a:rPr lang="en-US" smtClean="0"/>
              <a:t>3/4/21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0B65AA-3474-3F4E-BA64-46E414C7CD3E}" type="slidenum">
              <a:rPr lang="en-US" smtClean="0"/>
              <a:t>‹#›</a:t>
            </a:fld>
            <a:endParaRPr lang="en-US"/>
          </a:p>
        </p:txBody>
      </p:sp>
    </p:spTree>
    <p:extLst>
      <p:ext uri="{BB962C8B-B14F-4D97-AF65-F5344CB8AC3E}">
        <p14:creationId xmlns:p14="http://schemas.microsoft.com/office/powerpoint/2010/main" val="2219947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0BBC1121-FD88-5643-9141-649863A5CB90}" type="datetimeFigureOut">
              <a:rPr lang="en-US" smtClean="0"/>
              <a:t>3/4/21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0B65AA-3474-3F4E-BA64-46E414C7CD3E}" type="slidenum">
              <a:rPr lang="en-US" smtClean="0"/>
              <a:t>‹#›</a:t>
            </a:fld>
            <a:endParaRPr lang="en-US"/>
          </a:p>
        </p:txBody>
      </p:sp>
    </p:spTree>
    <p:extLst>
      <p:ext uri="{BB962C8B-B14F-4D97-AF65-F5344CB8AC3E}">
        <p14:creationId xmlns:p14="http://schemas.microsoft.com/office/powerpoint/2010/main" val="2809502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BC1121-FD88-5643-9141-649863A5CB90}" type="datetimeFigureOut">
              <a:rPr lang="en-US" smtClean="0"/>
              <a:t>3/4/21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0B65AA-3474-3F4E-BA64-46E414C7CD3E}" type="slidenum">
              <a:rPr lang="en-US" smtClean="0"/>
              <a:t>‹#›</a:t>
            </a:fld>
            <a:endParaRPr lang="en-US"/>
          </a:p>
        </p:txBody>
      </p:sp>
    </p:spTree>
    <p:extLst>
      <p:ext uri="{BB962C8B-B14F-4D97-AF65-F5344CB8AC3E}">
        <p14:creationId xmlns:p14="http://schemas.microsoft.com/office/powerpoint/2010/main" val="368350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BBC1121-FD88-5643-9141-649863A5CB90}" type="datetimeFigureOut">
              <a:rPr lang="en-US" smtClean="0"/>
              <a:t>3/4/21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B65AA-3474-3F4E-BA64-46E414C7CD3E}" type="slidenum">
              <a:rPr lang="en-US" smtClean="0"/>
              <a:t>‹#›</a:t>
            </a:fld>
            <a:endParaRPr lang="en-US"/>
          </a:p>
        </p:txBody>
      </p:sp>
    </p:spTree>
    <p:extLst>
      <p:ext uri="{BB962C8B-B14F-4D97-AF65-F5344CB8AC3E}">
        <p14:creationId xmlns:p14="http://schemas.microsoft.com/office/powerpoint/2010/main" val="3733934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BBC1121-FD88-5643-9141-649863A5CB90}" type="datetimeFigureOut">
              <a:rPr lang="en-US" smtClean="0"/>
              <a:t>3/4/21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B65AA-3474-3F4E-BA64-46E414C7CD3E}" type="slidenum">
              <a:rPr lang="en-US" smtClean="0"/>
              <a:t>‹#›</a:t>
            </a:fld>
            <a:endParaRPr lang="en-US"/>
          </a:p>
        </p:txBody>
      </p:sp>
    </p:spTree>
    <p:extLst>
      <p:ext uri="{BB962C8B-B14F-4D97-AF65-F5344CB8AC3E}">
        <p14:creationId xmlns:p14="http://schemas.microsoft.com/office/powerpoint/2010/main" val="3979127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C1121-FD88-5643-9141-649863A5CB90}" type="datetimeFigureOut">
              <a:rPr lang="en-US" smtClean="0"/>
              <a:t>3/4/21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B65AA-3474-3F4E-BA64-46E414C7CD3E}" type="slidenum">
              <a:rPr lang="en-US" smtClean="0"/>
              <a:t>‹#›</a:t>
            </a:fld>
            <a:endParaRPr lang="en-US"/>
          </a:p>
        </p:txBody>
      </p:sp>
    </p:spTree>
    <p:extLst>
      <p:ext uri="{BB962C8B-B14F-4D97-AF65-F5344CB8AC3E}">
        <p14:creationId xmlns:p14="http://schemas.microsoft.com/office/powerpoint/2010/main" val="3438094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scratch.mit.edu/projects/164442233/" TargetMode="External"/><Relationship Id="rId3" Type="http://schemas.openxmlformats.org/officeDocument/2006/relationships/hyperlink" Target="https://scratch.mit.edu/projects/13853051/" TargetMode="External"/><Relationship Id="rId7" Type="http://schemas.openxmlformats.org/officeDocument/2006/relationships/hyperlink" Target="https://scratch.mit.edu/projects/2072182/" TargetMode="External"/><Relationship Id="rId2" Type="http://schemas.openxmlformats.org/officeDocument/2006/relationships/hyperlink" Target="https://scratch.mit.edu/projects/171610974/%23editor" TargetMode="External"/><Relationship Id="rId1" Type="http://schemas.openxmlformats.org/officeDocument/2006/relationships/slideLayout" Target="../slideLayouts/slideLayout2.xml"/><Relationship Id="rId6" Type="http://schemas.openxmlformats.org/officeDocument/2006/relationships/hyperlink" Target="https://scratch.mit.edu/projects/98165053/" TargetMode="External"/><Relationship Id="rId5" Type="http://schemas.openxmlformats.org/officeDocument/2006/relationships/hyperlink" Target="https://scratch.mit.edu/projects/1952645/" TargetMode="External"/><Relationship Id="rId4" Type="http://schemas.openxmlformats.org/officeDocument/2006/relationships/hyperlink" Target="https://scratch.mit.edu/projects/61351686/"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scratch.mit.edu/download" TargetMode="External"/><Relationship Id="rId2" Type="http://schemas.openxmlformats.org/officeDocument/2006/relationships/hyperlink" Target="http://scratch.mit.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ocs.google.com/spreadsheets/d/19ycOL_ko9HAhtrC0IeDlKRPVnb0SUa6aIn7-M1_oTt4/edit%23gid=911448880" TargetMode="External"/><Relationship Id="rId7" Type="http://schemas.openxmlformats.org/officeDocument/2006/relationships/hyperlink" Target="http://scratched.gse.harvard.edu/resources/new-scratch" TargetMode="External"/><Relationship Id="rId2" Type="http://schemas.openxmlformats.org/officeDocument/2006/relationships/hyperlink" Target="http://www.scratchplay.gr/contents/scratchplaybook.pdf" TargetMode="External"/><Relationship Id="rId1" Type="http://schemas.openxmlformats.org/officeDocument/2006/relationships/slideLayout" Target="../slideLayouts/slideLayout2.xml"/><Relationship Id="rId6" Type="http://schemas.openxmlformats.org/officeDocument/2006/relationships/hyperlink" Target="http://scratched.gse.harvard.edu/guide/files/CreativeComputing20141015.pdf" TargetMode="External"/><Relationship Id="rId5" Type="http://schemas.openxmlformats.org/officeDocument/2006/relationships/hyperlink" Target="http://scratched.gse.harvard.edu/resources/scratch-educator-show-tell-videos" TargetMode="External"/><Relationship Id="rId4" Type="http://schemas.openxmlformats.org/officeDocument/2006/relationships/hyperlink" Target="https://www.youtube.com/playlist?list=PL9ngVLPWKfDmJMKk804iU3V4Xrf_PxPFQ"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ratch.mit.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Scratch on! Using Scratch for Game Development </a:t>
            </a:r>
          </a:p>
        </p:txBody>
      </p:sp>
      <p:sp>
        <p:nvSpPr>
          <p:cNvPr id="3" name="Subtitle 2"/>
          <p:cNvSpPr>
            <a:spLocks noGrp="1"/>
          </p:cNvSpPr>
          <p:nvPr>
            <p:ph type="subTitle" idx="1"/>
          </p:nvPr>
        </p:nvSpPr>
        <p:spPr/>
        <p:txBody>
          <a:bodyPr/>
          <a:lstStyle/>
          <a:p>
            <a:r>
              <a:rPr lang="en-US" dirty="0"/>
              <a:t>GBL online course: Rhythm4Inclusion</a:t>
            </a:r>
          </a:p>
          <a:p>
            <a:r>
              <a:rPr lang="en-US"/>
              <a:t>Dr Petros Lameras</a:t>
            </a:r>
            <a:endParaRPr lang="en-US" dirty="0"/>
          </a:p>
        </p:txBody>
      </p:sp>
      <p:pic>
        <p:nvPicPr>
          <p:cNvPr id="5" name="Picture 4" descr="unnam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2185404" cy="2185404"/>
          </a:xfrm>
          <a:prstGeom prst="rect">
            <a:avLst/>
          </a:prstGeom>
        </p:spPr>
      </p:pic>
      <p:pic>
        <p:nvPicPr>
          <p:cNvPr id="6" name="Picture 5" descr="scratch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9413" y="4646559"/>
            <a:ext cx="2645974" cy="2211441"/>
          </a:xfrm>
          <a:prstGeom prst="rect">
            <a:avLst/>
          </a:prstGeom>
        </p:spPr>
      </p:pic>
      <p:pic>
        <p:nvPicPr>
          <p:cNvPr id="7" name="Picture 6" descr="imag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142" y="1"/>
            <a:ext cx="1788858" cy="2185404"/>
          </a:xfrm>
          <a:prstGeom prst="rect">
            <a:avLst/>
          </a:prstGeom>
        </p:spPr>
      </p:pic>
      <p:pic>
        <p:nvPicPr>
          <p:cNvPr id="8" name="Picture 7" descr="scratch-ca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564837"/>
            <a:ext cx="2480730" cy="2293163"/>
          </a:xfrm>
          <a:prstGeom prst="rect">
            <a:avLst/>
          </a:prstGeom>
        </p:spPr>
      </p:pic>
    </p:spTree>
    <p:extLst>
      <p:ext uri="{BB962C8B-B14F-4D97-AF65-F5344CB8AC3E}">
        <p14:creationId xmlns:p14="http://schemas.microsoft.com/office/powerpoint/2010/main" val="2341764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Scratch Community </a:t>
            </a:r>
          </a:p>
        </p:txBody>
      </p:sp>
      <p:pic>
        <p:nvPicPr>
          <p:cNvPr id="6" name="Picture 5" descr="Screen Shot 2018-04-04 at 18.19.5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09751"/>
            <a:ext cx="9144000" cy="4952719"/>
          </a:xfrm>
          <a:prstGeom prst="rect">
            <a:avLst/>
          </a:prstGeom>
        </p:spPr>
      </p:pic>
    </p:spTree>
    <p:extLst>
      <p:ext uri="{BB962C8B-B14F-4D97-AF65-F5344CB8AC3E}">
        <p14:creationId xmlns:p14="http://schemas.microsoft.com/office/powerpoint/2010/main" val="1308285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ScratchEd</a:t>
            </a:r>
            <a:r>
              <a:rPr lang="en-US" dirty="0"/>
              <a:t> community </a:t>
            </a:r>
          </a:p>
        </p:txBody>
      </p:sp>
      <p:pic>
        <p:nvPicPr>
          <p:cNvPr id="4" name="Picture 3" descr="Screen Shot 2018-04-05 at 10.14.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24" y="1417638"/>
            <a:ext cx="4026270" cy="3133415"/>
          </a:xfrm>
          <a:prstGeom prst="rect">
            <a:avLst/>
          </a:prstGeom>
        </p:spPr>
      </p:pic>
      <p:pic>
        <p:nvPicPr>
          <p:cNvPr id="5" name="Picture 4" descr="Screen Shot 2018-04-05 at 10.35.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5309" y="3066740"/>
            <a:ext cx="4546371" cy="3417305"/>
          </a:xfrm>
          <a:prstGeom prst="rect">
            <a:avLst/>
          </a:prstGeom>
        </p:spPr>
      </p:pic>
    </p:spTree>
    <p:extLst>
      <p:ext uri="{BB962C8B-B14F-4D97-AF65-F5344CB8AC3E}">
        <p14:creationId xmlns:p14="http://schemas.microsoft.com/office/powerpoint/2010/main" val="1387740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start creating our first game </a:t>
            </a:r>
          </a:p>
        </p:txBody>
      </p:sp>
      <p:sp>
        <p:nvSpPr>
          <p:cNvPr id="3" name="Content Placeholder 2"/>
          <p:cNvSpPr>
            <a:spLocks noGrp="1"/>
          </p:cNvSpPr>
          <p:nvPr>
            <p:ph idx="1"/>
          </p:nvPr>
        </p:nvSpPr>
        <p:spPr/>
        <p:txBody>
          <a:bodyPr/>
          <a:lstStyle/>
          <a:p>
            <a:r>
              <a:rPr lang="en-US" dirty="0"/>
              <a:t>Click Create </a:t>
            </a:r>
          </a:p>
          <a:p>
            <a:r>
              <a:rPr lang="en-US" dirty="0"/>
              <a:t>Click on the ‘tips’ tab</a:t>
            </a:r>
          </a:p>
          <a:p>
            <a:r>
              <a:rPr lang="en-US" dirty="0"/>
              <a:t>Select ‘Getting Started with Scratch’ game </a:t>
            </a:r>
          </a:p>
          <a:p>
            <a:endParaRPr lang="en-US" dirty="0"/>
          </a:p>
          <a:p>
            <a:pPr lvl="1"/>
            <a:endParaRPr lang="en-US" dirty="0"/>
          </a:p>
        </p:txBody>
      </p:sp>
    </p:spTree>
    <p:extLst>
      <p:ext uri="{BB962C8B-B14F-4D97-AF65-F5344CB8AC3E}">
        <p14:creationId xmlns:p14="http://schemas.microsoft.com/office/powerpoint/2010/main" val="2031616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Scratch Coding Cards</a:t>
            </a:r>
          </a:p>
        </p:txBody>
      </p:sp>
      <p:sp>
        <p:nvSpPr>
          <p:cNvPr id="3" name="Content Placeholder 2"/>
          <p:cNvSpPr>
            <a:spLocks noGrp="1"/>
          </p:cNvSpPr>
          <p:nvPr>
            <p:ph idx="1"/>
          </p:nvPr>
        </p:nvSpPr>
        <p:spPr/>
        <p:txBody>
          <a:bodyPr>
            <a:normAutofit fontScale="62500" lnSpcReduction="20000"/>
          </a:bodyPr>
          <a:lstStyle/>
          <a:p>
            <a:r>
              <a:rPr lang="en-US" dirty="0"/>
              <a:t>Let’s start make our own games by using the Scratch coding cards </a:t>
            </a:r>
          </a:p>
          <a:p>
            <a:pPr lvl="1"/>
            <a:r>
              <a:rPr lang="en-US" dirty="0"/>
              <a:t>You will find 10 sets of cards</a:t>
            </a:r>
          </a:p>
          <a:p>
            <a:pPr lvl="2"/>
            <a:r>
              <a:rPr lang="en-US" dirty="0"/>
              <a:t>Animate your name</a:t>
            </a:r>
          </a:p>
          <a:p>
            <a:pPr lvl="2"/>
            <a:r>
              <a:rPr lang="en-US" dirty="0"/>
              <a:t>Race to the finish</a:t>
            </a:r>
          </a:p>
          <a:p>
            <a:pPr lvl="2"/>
            <a:r>
              <a:rPr lang="en-US" dirty="0"/>
              <a:t>Make music</a:t>
            </a:r>
          </a:p>
          <a:p>
            <a:pPr lvl="2"/>
            <a:r>
              <a:rPr lang="en-US" dirty="0"/>
              <a:t>Hide and seek</a:t>
            </a:r>
          </a:p>
          <a:p>
            <a:pPr lvl="2"/>
            <a:r>
              <a:rPr lang="en-US" dirty="0"/>
              <a:t>Create a story</a:t>
            </a:r>
          </a:p>
          <a:p>
            <a:pPr lvl="2"/>
            <a:r>
              <a:rPr lang="en-US" dirty="0"/>
              <a:t>Dress-up Game</a:t>
            </a:r>
          </a:p>
          <a:p>
            <a:pPr lvl="2"/>
            <a:r>
              <a:rPr lang="en-US" dirty="0"/>
              <a:t>Pong Game</a:t>
            </a:r>
          </a:p>
          <a:p>
            <a:pPr lvl="2"/>
            <a:r>
              <a:rPr lang="en-US" dirty="0"/>
              <a:t>Let’s Dance</a:t>
            </a:r>
          </a:p>
          <a:p>
            <a:pPr lvl="2"/>
            <a:r>
              <a:rPr lang="en-US" dirty="0"/>
              <a:t>Catch Game</a:t>
            </a:r>
          </a:p>
          <a:p>
            <a:pPr lvl="2"/>
            <a:r>
              <a:rPr lang="en-US" dirty="0"/>
              <a:t>Virtual Pet</a:t>
            </a:r>
          </a:p>
          <a:p>
            <a:pPr lvl="1"/>
            <a:r>
              <a:rPr lang="en-US" dirty="0"/>
              <a:t>Each set has 7 sub-cards with the front describing what you will create and the back shows how you will create it by using the scratch blocks</a:t>
            </a:r>
          </a:p>
          <a:p>
            <a:pPr lvl="1"/>
            <a:r>
              <a:rPr lang="en-US" b="1" dirty="0"/>
              <a:t>Each team member takes 2 card sets and starts developing the coding task</a:t>
            </a:r>
          </a:p>
          <a:p>
            <a:pPr lvl="1"/>
            <a:r>
              <a:rPr lang="en-US" b="1" dirty="0"/>
              <a:t>Once you finish, you can exchange cards with others to finish all coding cards. </a:t>
            </a:r>
          </a:p>
          <a:p>
            <a:pPr lvl="1"/>
            <a:r>
              <a:rPr lang="en-US" b="1" dirty="0"/>
              <a:t>30 minutes to complete the coding activities described in the cards  </a:t>
            </a:r>
          </a:p>
        </p:txBody>
      </p:sp>
      <p:pic>
        <p:nvPicPr>
          <p:cNvPr id="4" name="Picture 3" descr="IMG_397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2306" y="2020577"/>
            <a:ext cx="1693209" cy="2257612"/>
          </a:xfrm>
          <a:prstGeom prst="rect">
            <a:avLst/>
          </a:prstGeom>
        </p:spPr>
      </p:pic>
    </p:spTree>
    <p:extLst>
      <p:ext uri="{BB962C8B-B14F-4D97-AF65-F5344CB8AC3E}">
        <p14:creationId xmlns:p14="http://schemas.microsoft.com/office/powerpoint/2010/main" val="3608464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bit more advanced ‘Kicking the ball’ game.</a:t>
            </a:r>
          </a:p>
        </p:txBody>
      </p:sp>
      <p:pic>
        <p:nvPicPr>
          <p:cNvPr id="4" name="Picture 3" descr="Screen Shot 2018-04-05 at 16.09.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23" y="1835582"/>
            <a:ext cx="8800066" cy="3944611"/>
          </a:xfrm>
          <a:prstGeom prst="rect">
            <a:avLst/>
          </a:prstGeom>
        </p:spPr>
      </p:pic>
    </p:spTree>
    <p:extLst>
      <p:ext uri="{BB962C8B-B14F-4D97-AF65-F5344CB8AC3E}">
        <p14:creationId xmlns:p14="http://schemas.microsoft.com/office/powerpoint/2010/main" val="3220167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bit more advanced ‘Kicking the ball’ game.</a:t>
            </a:r>
          </a:p>
        </p:txBody>
      </p:sp>
      <p:pic>
        <p:nvPicPr>
          <p:cNvPr id="3" name="Picture 2" descr="Screen Shot 2018-04-05 at 16.10.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92882"/>
            <a:ext cx="9144000" cy="3887524"/>
          </a:xfrm>
          <a:prstGeom prst="rect">
            <a:avLst/>
          </a:prstGeom>
        </p:spPr>
      </p:pic>
    </p:spTree>
    <p:extLst>
      <p:ext uri="{BB962C8B-B14F-4D97-AF65-F5344CB8AC3E}">
        <p14:creationId xmlns:p14="http://schemas.microsoft.com/office/powerpoint/2010/main" val="987550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bit more advanced ‘Kicking the ball’ game.</a:t>
            </a:r>
          </a:p>
        </p:txBody>
      </p:sp>
      <p:pic>
        <p:nvPicPr>
          <p:cNvPr id="4" name="Picture 3" descr="Screen Shot 2018-04-05 at 16.13.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7266"/>
            <a:ext cx="9144000" cy="4773835"/>
          </a:xfrm>
          <a:prstGeom prst="rect">
            <a:avLst/>
          </a:prstGeom>
        </p:spPr>
      </p:pic>
    </p:spTree>
    <p:extLst>
      <p:ext uri="{BB962C8B-B14F-4D97-AF65-F5344CB8AC3E}">
        <p14:creationId xmlns:p14="http://schemas.microsoft.com/office/powerpoint/2010/main" val="41282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Remixing The “MAZE”</a:t>
            </a:r>
          </a:p>
        </p:txBody>
      </p:sp>
      <p:pic>
        <p:nvPicPr>
          <p:cNvPr id="5" name="Picture 4" descr="Screen Shot 2018-04-06 at 17.15.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7814"/>
            <a:ext cx="9144000" cy="4443497"/>
          </a:xfrm>
          <a:prstGeom prst="rect">
            <a:avLst/>
          </a:prstGeom>
        </p:spPr>
      </p:pic>
    </p:spTree>
    <p:extLst>
      <p:ext uri="{BB962C8B-B14F-4D97-AF65-F5344CB8AC3E}">
        <p14:creationId xmlns:p14="http://schemas.microsoft.com/office/powerpoint/2010/main" val="1329684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Remixing The “MAZE”</a:t>
            </a:r>
          </a:p>
        </p:txBody>
      </p:sp>
      <p:pic>
        <p:nvPicPr>
          <p:cNvPr id="3" name="Picture 2" descr="Screen Shot 2018-04-09 at 10.40.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7638"/>
            <a:ext cx="9144000" cy="4683677"/>
          </a:xfrm>
          <a:prstGeom prst="rect">
            <a:avLst/>
          </a:prstGeom>
        </p:spPr>
      </p:pic>
    </p:spTree>
    <p:extLst>
      <p:ext uri="{BB962C8B-B14F-4D97-AF65-F5344CB8AC3E}">
        <p14:creationId xmlns:p14="http://schemas.microsoft.com/office/powerpoint/2010/main" val="278143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Your turn now to create your own scratch game</a:t>
            </a:r>
          </a:p>
        </p:txBody>
      </p:sp>
      <p:sp>
        <p:nvSpPr>
          <p:cNvPr id="3" name="Content Placeholder 2"/>
          <p:cNvSpPr>
            <a:spLocks noGrp="1"/>
          </p:cNvSpPr>
          <p:nvPr>
            <p:ph idx="1"/>
          </p:nvPr>
        </p:nvSpPr>
        <p:spPr>
          <a:xfrm>
            <a:off x="457200" y="1417638"/>
            <a:ext cx="8229600" cy="5342792"/>
          </a:xfrm>
        </p:spPr>
        <p:txBody>
          <a:bodyPr>
            <a:noAutofit/>
          </a:bodyPr>
          <a:lstStyle/>
          <a:p>
            <a:r>
              <a:rPr lang="en-US" sz="2300" dirty="0"/>
              <a:t>It can be any type of game you wish to make </a:t>
            </a:r>
          </a:p>
          <a:p>
            <a:r>
              <a:rPr lang="en-US" sz="2300" dirty="0"/>
              <a:t>It can be even an educational game inspired from these ones for science, social sciences, </a:t>
            </a:r>
            <a:r>
              <a:rPr lang="en-US" sz="2300" dirty="0" err="1"/>
              <a:t>maths</a:t>
            </a:r>
            <a:r>
              <a:rPr lang="en-US" sz="2300" dirty="0"/>
              <a:t>.</a:t>
            </a:r>
          </a:p>
          <a:p>
            <a:pPr lvl="1"/>
            <a:r>
              <a:rPr lang="en-US" sz="2200" dirty="0"/>
              <a:t> Women through </a:t>
            </a:r>
            <a:r>
              <a:rPr lang="en-US" sz="2200" dirty="0" err="1"/>
              <a:t>history</a:t>
            </a:r>
            <a:r>
              <a:rPr lang="en-US" sz="2200" dirty="0" err="1">
                <a:hlinkClick r:id="rId2"/>
              </a:rPr>
              <a:t>https</a:t>
            </a:r>
            <a:r>
              <a:rPr lang="en-US" sz="2200" dirty="0">
                <a:hlinkClick r:id="rId2"/>
              </a:rPr>
              <a:t>://scratch.mit.edu/projects/171610974/#editor</a:t>
            </a:r>
            <a:endParaRPr lang="en-US" sz="2200" dirty="0"/>
          </a:p>
          <a:p>
            <a:pPr lvl="1"/>
            <a:r>
              <a:rPr lang="en-US" sz="2200" dirty="0"/>
              <a:t>Like the math-race: </a:t>
            </a:r>
            <a:r>
              <a:rPr lang="en-US" sz="2200" dirty="0">
                <a:hlinkClick r:id="rId3"/>
              </a:rPr>
              <a:t>https://scratch.mit.edu/projects/13853051/</a:t>
            </a:r>
            <a:endParaRPr lang="en-US" sz="2200" dirty="0"/>
          </a:p>
          <a:p>
            <a:pPr lvl="1"/>
            <a:r>
              <a:rPr lang="en-US" sz="2200" dirty="0"/>
              <a:t>Or a Greek God Trivia </a:t>
            </a:r>
            <a:r>
              <a:rPr lang="en-US" sz="2200" dirty="0">
                <a:hlinkClick r:id="rId4"/>
              </a:rPr>
              <a:t>https://scratch.mit.edu/projects/61351686/</a:t>
            </a:r>
            <a:endParaRPr lang="en-US" sz="2200" dirty="0"/>
          </a:p>
          <a:p>
            <a:pPr lvl="1"/>
            <a:r>
              <a:rPr lang="en-US" sz="2200" dirty="0"/>
              <a:t>Or Parts of a flower </a:t>
            </a:r>
            <a:r>
              <a:rPr lang="en-US" sz="2200" dirty="0">
                <a:hlinkClick r:id="rId5"/>
              </a:rPr>
              <a:t>https://scratch.mit.edu/projects/1952645/</a:t>
            </a:r>
            <a:endParaRPr lang="en-US" sz="2200" dirty="0"/>
          </a:p>
          <a:p>
            <a:pPr lvl="1"/>
            <a:r>
              <a:rPr lang="en-US" sz="2200" dirty="0"/>
              <a:t>The Greek flag </a:t>
            </a:r>
            <a:r>
              <a:rPr lang="en-US" sz="2200" dirty="0">
                <a:hlinkClick r:id="rId6"/>
              </a:rPr>
              <a:t>https://scratch.mit.edu/projects/98165053/</a:t>
            </a:r>
            <a:endParaRPr lang="en-US" sz="2200" dirty="0"/>
          </a:p>
          <a:p>
            <a:pPr lvl="1"/>
            <a:r>
              <a:rPr lang="en-US" sz="2200" dirty="0"/>
              <a:t>Description of the Animal Cells </a:t>
            </a:r>
            <a:r>
              <a:rPr lang="en-US" sz="2200" dirty="0">
                <a:hlinkClick r:id="rId7"/>
              </a:rPr>
              <a:t>https://scratch.mit.edu/projects/2072182/</a:t>
            </a:r>
            <a:endParaRPr lang="el-GR" sz="2200" dirty="0"/>
          </a:p>
          <a:p>
            <a:pPr lvl="1"/>
            <a:r>
              <a:rPr lang="en-GB" sz="2200" dirty="0"/>
              <a:t>The ninja game </a:t>
            </a:r>
            <a:r>
              <a:rPr lang="en-GB" sz="2200" dirty="0">
                <a:hlinkClick r:id="rId8"/>
              </a:rPr>
              <a:t>https://scratch.mit.edu/projects/164442233/</a:t>
            </a:r>
            <a:endParaRPr lang="en-GB" sz="2200" dirty="0"/>
          </a:p>
          <a:p>
            <a:pPr lvl="1"/>
            <a:endParaRPr lang="en-US" sz="2300" dirty="0"/>
          </a:p>
          <a:p>
            <a:pPr marL="457200" lvl="1" indent="0">
              <a:buNone/>
            </a:pPr>
            <a:r>
              <a:rPr lang="en-US" sz="2300" dirty="0"/>
              <a:t> </a:t>
            </a:r>
          </a:p>
          <a:p>
            <a:pPr lvl="1"/>
            <a:endParaRPr lang="en-US" sz="2300" dirty="0"/>
          </a:p>
          <a:p>
            <a:pPr lvl="1"/>
            <a:endParaRPr lang="en-US" sz="2300" dirty="0"/>
          </a:p>
          <a:p>
            <a:pPr lvl="1"/>
            <a:endParaRPr lang="en-US" sz="2300" dirty="0"/>
          </a:p>
          <a:p>
            <a:pPr lvl="1"/>
            <a:endParaRPr lang="en-US" sz="2300" dirty="0"/>
          </a:p>
          <a:p>
            <a:pPr lvl="1"/>
            <a:endParaRPr lang="en-US" sz="2300" dirty="0"/>
          </a:p>
          <a:p>
            <a:pPr lvl="1"/>
            <a:endParaRPr lang="en-US" sz="2300" dirty="0"/>
          </a:p>
        </p:txBody>
      </p:sp>
    </p:spTree>
    <p:extLst>
      <p:ext uri="{BB962C8B-B14F-4D97-AF65-F5344CB8AC3E}">
        <p14:creationId xmlns:p14="http://schemas.microsoft.com/office/powerpoint/2010/main" val="1692467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Scratch?</a:t>
            </a:r>
          </a:p>
        </p:txBody>
      </p:sp>
      <p:sp>
        <p:nvSpPr>
          <p:cNvPr id="3" name="Content Placeholder 2"/>
          <p:cNvSpPr>
            <a:spLocks noGrp="1"/>
          </p:cNvSpPr>
          <p:nvPr>
            <p:ph idx="1"/>
          </p:nvPr>
        </p:nvSpPr>
        <p:spPr/>
        <p:txBody>
          <a:bodyPr>
            <a:normAutofit fontScale="62500" lnSpcReduction="20000"/>
          </a:bodyPr>
          <a:lstStyle/>
          <a:p>
            <a:r>
              <a:rPr lang="en-US" dirty="0"/>
              <a:t>Scratch is a game authoring environment for creating your own games.</a:t>
            </a:r>
          </a:p>
          <a:p>
            <a:r>
              <a:rPr lang="en-US" dirty="0"/>
              <a:t>You can also create animations and interactive stories. </a:t>
            </a:r>
          </a:p>
          <a:p>
            <a:r>
              <a:rPr lang="en-US" dirty="0"/>
              <a:t>It has been created by Lifelong Kindergarten group at MIT.</a:t>
            </a:r>
          </a:p>
          <a:p>
            <a:r>
              <a:rPr lang="en-US" dirty="0"/>
              <a:t>It is free and web-based available at </a:t>
            </a:r>
            <a:r>
              <a:rPr lang="en-US" dirty="0">
                <a:hlinkClick r:id="rId2"/>
              </a:rPr>
              <a:t>http://scratch.mit.edu</a:t>
            </a:r>
            <a:r>
              <a:rPr lang="en-US" dirty="0"/>
              <a:t>.</a:t>
            </a:r>
          </a:p>
          <a:p>
            <a:r>
              <a:rPr lang="en-US" dirty="0"/>
              <a:t>You can also download the offline version from </a:t>
            </a:r>
            <a:r>
              <a:rPr lang="en-US" dirty="0">
                <a:hlinkClick r:id="rId3"/>
              </a:rPr>
              <a:t>https://scratch.mit.edu/download</a:t>
            </a:r>
            <a:r>
              <a:rPr lang="en-US" dirty="0"/>
              <a:t> available for Mac, Windows, Linux. You need Flash Player and Adobe AIR available for download. </a:t>
            </a:r>
          </a:p>
          <a:p>
            <a:r>
              <a:rPr lang="en-US" dirty="0"/>
              <a:t>Launched in May 2007  - designers shared more than 7 million projects. </a:t>
            </a:r>
          </a:p>
          <a:p>
            <a:r>
              <a:rPr lang="en-US" dirty="0"/>
              <a:t>It is based on the principle of creative computing giving emphasis both on technical components but also in creativity </a:t>
            </a:r>
          </a:p>
          <a:p>
            <a:r>
              <a:rPr lang="en-US" dirty="0"/>
              <a:t>Designer </a:t>
            </a:r>
            <a:r>
              <a:rPr lang="en-US" dirty="0" err="1"/>
              <a:t>vs</a:t>
            </a:r>
            <a:r>
              <a:rPr lang="en-US" dirty="0"/>
              <a:t> consumer</a:t>
            </a:r>
          </a:p>
          <a:p>
            <a:r>
              <a:rPr lang="en-US" dirty="0"/>
              <a:t>Computational thinking</a:t>
            </a:r>
          </a:p>
          <a:p>
            <a:r>
              <a:rPr lang="en-US" dirty="0"/>
              <a:t>Sharing and Remixing </a:t>
            </a:r>
          </a:p>
        </p:txBody>
      </p:sp>
    </p:spTree>
    <p:extLst>
      <p:ext uri="{BB962C8B-B14F-4D97-AF65-F5344CB8AC3E}">
        <p14:creationId xmlns:p14="http://schemas.microsoft.com/office/powerpoint/2010/main" val="1065884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042"/>
            <a:ext cx="8229600" cy="981054"/>
          </a:xfrm>
        </p:spPr>
        <p:txBody>
          <a:bodyPr>
            <a:noAutofit/>
          </a:bodyPr>
          <a:lstStyle/>
          <a:p>
            <a:r>
              <a:rPr lang="en-US" sz="3200" dirty="0"/>
              <a:t>Your turn now to create your own scratch game</a:t>
            </a:r>
          </a:p>
        </p:txBody>
      </p:sp>
      <p:sp>
        <p:nvSpPr>
          <p:cNvPr id="3" name="Content Placeholder 2"/>
          <p:cNvSpPr>
            <a:spLocks noGrp="1"/>
          </p:cNvSpPr>
          <p:nvPr>
            <p:ph idx="1"/>
          </p:nvPr>
        </p:nvSpPr>
        <p:spPr>
          <a:xfrm>
            <a:off x="457200" y="731738"/>
            <a:ext cx="8229600" cy="5909624"/>
          </a:xfrm>
        </p:spPr>
        <p:txBody>
          <a:bodyPr>
            <a:noAutofit/>
          </a:bodyPr>
          <a:lstStyle/>
          <a:p>
            <a:pPr lvl="1"/>
            <a:r>
              <a:rPr lang="en-US" sz="2400" dirty="0"/>
              <a:t>You can create a new game from scratch or you can remix any of the code or entire game from the game cards or from the kicking the ball or from the projects shared in the Scratch website by clicking ‘see inside’ </a:t>
            </a:r>
          </a:p>
          <a:p>
            <a:pPr lvl="1"/>
            <a:r>
              <a:rPr lang="en-US" sz="2400" dirty="0"/>
              <a:t>Be as creative as possible. Try to combine the content of the game with your teaching interests or something you would like to show to your students in an interactive way.</a:t>
            </a:r>
          </a:p>
          <a:p>
            <a:pPr lvl="1"/>
            <a:r>
              <a:rPr lang="en-US" sz="2400" dirty="0"/>
              <a:t>Think how you could incorporate scratch in your teaching</a:t>
            </a:r>
          </a:p>
          <a:p>
            <a:pPr lvl="1"/>
            <a:r>
              <a:rPr lang="en-US" sz="2400" dirty="0"/>
              <a:t>Would be great to show to your students the game you have created and present to them how you have made it</a:t>
            </a:r>
          </a:p>
          <a:p>
            <a:pPr lvl="1"/>
            <a:r>
              <a:rPr lang="en-US" sz="2400" dirty="0"/>
              <a:t> You could try to transfer you game designs to your Scratch development</a:t>
            </a:r>
          </a:p>
          <a:p>
            <a:pPr lvl="1"/>
            <a:r>
              <a:rPr lang="en-US" sz="2400" dirty="0"/>
              <a:t>If too complex, don’t worry you can create something totally new based on your teaching interests or it could be something combining learning with fun or just fun!</a:t>
            </a:r>
          </a:p>
          <a:p>
            <a:pPr lvl="1"/>
            <a:endParaRPr lang="en-US" sz="2400" dirty="0"/>
          </a:p>
          <a:p>
            <a:pPr lvl="1"/>
            <a:endParaRPr lang="en-US" sz="2400" dirty="0"/>
          </a:p>
          <a:p>
            <a:pPr lvl="1"/>
            <a:endParaRPr lang="en-US" sz="2400" dirty="0"/>
          </a:p>
          <a:p>
            <a:pPr lvl="1"/>
            <a:endParaRPr lang="en-US" sz="2400" dirty="0"/>
          </a:p>
          <a:p>
            <a:pPr lvl="1"/>
            <a:endParaRPr lang="en-US" sz="2400" dirty="0"/>
          </a:p>
          <a:p>
            <a:pPr lvl="1"/>
            <a:endParaRPr lang="en-US" sz="2400" dirty="0"/>
          </a:p>
        </p:txBody>
      </p:sp>
    </p:spTree>
    <p:extLst>
      <p:ext uri="{BB962C8B-B14F-4D97-AF65-F5344CB8AC3E}">
        <p14:creationId xmlns:p14="http://schemas.microsoft.com/office/powerpoint/2010/main" val="2523541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Developing and presenting your games</a:t>
            </a:r>
          </a:p>
        </p:txBody>
      </p:sp>
      <p:sp>
        <p:nvSpPr>
          <p:cNvPr id="3" name="Content Placeholder 2"/>
          <p:cNvSpPr>
            <a:spLocks noGrp="1"/>
          </p:cNvSpPr>
          <p:nvPr>
            <p:ph idx="1"/>
          </p:nvPr>
        </p:nvSpPr>
        <p:spPr/>
        <p:txBody>
          <a:bodyPr>
            <a:normAutofit lnSpcReduction="10000"/>
          </a:bodyPr>
          <a:lstStyle/>
          <a:p>
            <a:r>
              <a:rPr lang="en-US" dirty="0"/>
              <a:t>You have </a:t>
            </a:r>
            <a:r>
              <a:rPr lang="en-US" b="1" dirty="0"/>
              <a:t>120 minutes</a:t>
            </a:r>
            <a:r>
              <a:rPr lang="en-US" dirty="0"/>
              <a:t> to develop your game</a:t>
            </a:r>
          </a:p>
          <a:p>
            <a:r>
              <a:rPr lang="en-US" b="1" dirty="0"/>
              <a:t>45 minutes</a:t>
            </a:r>
            <a:r>
              <a:rPr lang="en-US" dirty="0"/>
              <a:t> to create your presentations of how you have developed your games. Your presentations could include</a:t>
            </a:r>
          </a:p>
          <a:p>
            <a:pPr lvl="1"/>
            <a:r>
              <a:rPr lang="en-US" dirty="0"/>
              <a:t>Your game idea (in the slides)</a:t>
            </a:r>
          </a:p>
          <a:p>
            <a:pPr lvl="1"/>
            <a:r>
              <a:rPr lang="en-US" dirty="0"/>
              <a:t>Live Demo of your game (in scratch)</a:t>
            </a:r>
          </a:p>
          <a:p>
            <a:pPr lvl="1"/>
            <a:r>
              <a:rPr lang="en-US" dirty="0"/>
              <a:t>Sharing your game in scratch </a:t>
            </a:r>
          </a:p>
          <a:p>
            <a:pPr lvl="1"/>
            <a:r>
              <a:rPr lang="en-US" dirty="0"/>
              <a:t>How would you incorporate your game to your teaching curriculum? </a:t>
            </a:r>
          </a:p>
        </p:txBody>
      </p:sp>
    </p:spTree>
    <p:extLst>
      <p:ext uri="{BB962C8B-B14F-4D97-AF65-F5344CB8AC3E}">
        <p14:creationId xmlns:p14="http://schemas.microsoft.com/office/powerpoint/2010/main" val="3721810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r>
              <a:rPr lang="en-US" sz="3200" dirty="0"/>
              <a:t>Resources for game design in scratch and integrating creative computing in the curriculum</a:t>
            </a:r>
          </a:p>
        </p:txBody>
      </p:sp>
      <p:sp>
        <p:nvSpPr>
          <p:cNvPr id="3" name="Content Placeholder 2"/>
          <p:cNvSpPr>
            <a:spLocks noGrp="1"/>
          </p:cNvSpPr>
          <p:nvPr>
            <p:ph idx="1"/>
          </p:nvPr>
        </p:nvSpPr>
        <p:spPr/>
        <p:txBody>
          <a:bodyPr>
            <a:noAutofit/>
          </a:bodyPr>
          <a:lstStyle/>
          <a:p>
            <a:r>
              <a:rPr lang="en-US" sz="1600" dirty="0"/>
              <a:t>To start off, here is a list of resources you could use for designing your curriculum through using scratch. </a:t>
            </a:r>
          </a:p>
          <a:p>
            <a:pPr lvl="1"/>
            <a:r>
              <a:rPr lang="en-US" sz="1600" dirty="0"/>
              <a:t>Creating games in Scratch in Greek!! </a:t>
            </a:r>
            <a:r>
              <a:rPr lang="en-US" sz="1600" dirty="0">
                <a:hlinkClick r:id="rId2"/>
              </a:rPr>
              <a:t>http://www.scratchplay.gr/contents/scratchplaybook.pdf</a:t>
            </a:r>
            <a:endParaRPr lang="en-US" sz="1600" dirty="0"/>
          </a:p>
          <a:p>
            <a:pPr lvl="1"/>
            <a:r>
              <a:rPr lang="en-US" sz="1600" dirty="0"/>
              <a:t>The Scratch cards in digital form for free https://scratch.mit.edu/info/cards/</a:t>
            </a:r>
          </a:p>
          <a:p>
            <a:pPr lvl="1"/>
            <a:r>
              <a:rPr lang="en-US" sz="1600" dirty="0"/>
              <a:t>Creative computing curriculum </a:t>
            </a:r>
            <a:r>
              <a:rPr lang="en-US" sz="1600" dirty="0">
                <a:hlinkClick r:id="rId3"/>
              </a:rPr>
              <a:t>https://docs.google.com/spreadsheets/d/19ycOL_ko9HAhtrC0IeDlKRPVnb0SUa6aIn7-M1_oTt4/edit#gid=911448880</a:t>
            </a:r>
            <a:endParaRPr lang="en-US" sz="1600" dirty="0"/>
          </a:p>
          <a:p>
            <a:pPr lvl="1"/>
            <a:r>
              <a:rPr lang="en-US" sz="1600" dirty="0"/>
              <a:t>The concept of computational creativity and creative computing </a:t>
            </a:r>
            <a:r>
              <a:rPr lang="en-US" sz="1600" dirty="0">
                <a:hlinkClick r:id="rId4"/>
              </a:rPr>
              <a:t>https://www.youtube.com/playlist?list=PL9ngVLPWKfDmJMKk804iU3V4Xrf_PxPFQ</a:t>
            </a:r>
            <a:endParaRPr lang="en-US" sz="1600" dirty="0"/>
          </a:p>
          <a:p>
            <a:pPr lvl="1"/>
            <a:r>
              <a:rPr lang="en-US" sz="1600" dirty="0"/>
              <a:t>Teachers showcasing best practices in using Scratch </a:t>
            </a:r>
            <a:r>
              <a:rPr lang="en-US" sz="1600" dirty="0">
                <a:hlinkClick r:id="rId5"/>
              </a:rPr>
              <a:t>http://scratched.gse.harvard.edu/resources/scratch-educator-show-tell-videos</a:t>
            </a:r>
            <a:endParaRPr lang="en-US" sz="1600" dirty="0"/>
          </a:p>
          <a:p>
            <a:pPr lvl="1"/>
            <a:r>
              <a:rPr lang="en-US" sz="1600" dirty="0"/>
              <a:t>Creative computing curriculum guide with example projects and learning outcomes for each unit  </a:t>
            </a:r>
            <a:r>
              <a:rPr lang="en-US" sz="1600" dirty="0">
                <a:hlinkClick r:id="rId6"/>
              </a:rPr>
              <a:t>http://scratched.gse.harvard.edu/guide/files/CreativeComputing20141015.pdf</a:t>
            </a:r>
            <a:endParaRPr lang="en-US" sz="1600" dirty="0"/>
          </a:p>
          <a:p>
            <a:pPr lvl="1"/>
            <a:r>
              <a:rPr lang="en-US" sz="1600" dirty="0"/>
              <a:t>For a plethora of resources for different subject areas, visit Scratch Ed </a:t>
            </a:r>
            <a:r>
              <a:rPr lang="en-US" sz="1600" dirty="0">
                <a:hlinkClick r:id="rId7"/>
              </a:rPr>
              <a:t>http://scratched.gse.harvard.edu/resources/new-scratch</a:t>
            </a:r>
            <a:endParaRPr lang="en-US" sz="1600" dirty="0"/>
          </a:p>
        </p:txBody>
      </p:sp>
    </p:spTree>
    <p:extLst>
      <p:ext uri="{BB962C8B-B14F-4D97-AF65-F5344CB8AC3E}">
        <p14:creationId xmlns:p14="http://schemas.microsoft.com/office/powerpoint/2010/main" val="4082907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1203912"/>
            <a:ext cx="9144000" cy="5207122"/>
            <a:chOff x="0" y="1203912"/>
            <a:chExt cx="9144000" cy="5207122"/>
          </a:xfrm>
        </p:grpSpPr>
        <p:pic>
          <p:nvPicPr>
            <p:cNvPr id="4" name="Picture 3"/>
            <p:cNvPicPr>
              <a:picLocks noChangeAspect="1"/>
            </p:cNvPicPr>
            <p:nvPr/>
          </p:nvPicPr>
          <p:blipFill>
            <a:blip r:embed="rId2"/>
            <a:stretch>
              <a:fillRect/>
            </a:stretch>
          </p:blipFill>
          <p:spPr>
            <a:xfrm>
              <a:off x="0" y="2493438"/>
              <a:ext cx="9144000" cy="2068538"/>
            </a:xfrm>
            <a:prstGeom prst="rect">
              <a:avLst/>
            </a:prstGeom>
          </p:spPr>
        </p:pic>
        <p:sp>
          <p:nvSpPr>
            <p:cNvPr id="5" name="TextBox 4"/>
            <p:cNvSpPr txBox="1"/>
            <p:nvPr/>
          </p:nvSpPr>
          <p:spPr>
            <a:xfrm>
              <a:off x="463900" y="1203912"/>
              <a:ext cx="8534870" cy="646331"/>
            </a:xfrm>
            <a:prstGeom prst="rect">
              <a:avLst/>
            </a:prstGeom>
            <a:noFill/>
          </p:spPr>
          <p:txBody>
            <a:bodyPr wrap="none" rtlCol="0">
              <a:spAutoFit/>
            </a:bodyPr>
            <a:lstStyle/>
            <a:p>
              <a:pPr algn="ctr"/>
              <a:r>
                <a:rPr lang="en-US" b="1" dirty="0">
                  <a:solidFill>
                    <a:schemeClr val="accent6"/>
                  </a:solidFill>
                </a:rPr>
                <a:t>Serious Game Design Workshop for Introducing Computational Creativity Using Scratch</a:t>
              </a:r>
            </a:p>
            <a:p>
              <a:pPr algn="ctr"/>
              <a:r>
                <a:rPr lang="en-US" b="1" dirty="0">
                  <a:solidFill>
                    <a:schemeClr val="accent6"/>
                  </a:solidFill>
                </a:rPr>
                <a:t>at Coventry University  </a:t>
              </a:r>
            </a:p>
          </p:txBody>
        </p:sp>
        <p:sp>
          <p:nvSpPr>
            <p:cNvPr id="6" name="TextBox 5"/>
            <p:cNvSpPr txBox="1"/>
            <p:nvPr/>
          </p:nvSpPr>
          <p:spPr>
            <a:xfrm>
              <a:off x="806921" y="4709810"/>
              <a:ext cx="886856" cy="369332"/>
            </a:xfrm>
            <a:prstGeom prst="rect">
              <a:avLst/>
            </a:prstGeom>
            <a:noFill/>
          </p:spPr>
          <p:txBody>
            <a:bodyPr wrap="none" rtlCol="0">
              <a:spAutoFit/>
            </a:bodyPr>
            <a:lstStyle/>
            <a:p>
              <a:r>
                <a:rPr lang="en-US" b="1" dirty="0">
                  <a:ln>
                    <a:solidFill>
                      <a:schemeClr val="accent6"/>
                    </a:solidFill>
                  </a:ln>
                  <a:solidFill>
                    <a:schemeClr val="accent6"/>
                  </a:solidFill>
                </a:rPr>
                <a:t>Scratch</a:t>
              </a:r>
            </a:p>
          </p:txBody>
        </p:sp>
        <p:sp>
          <p:nvSpPr>
            <p:cNvPr id="7" name="TextBox 6"/>
            <p:cNvSpPr txBox="1"/>
            <p:nvPr/>
          </p:nvSpPr>
          <p:spPr>
            <a:xfrm>
              <a:off x="3274258" y="4709810"/>
              <a:ext cx="611165" cy="369332"/>
            </a:xfrm>
            <a:prstGeom prst="rect">
              <a:avLst/>
            </a:prstGeom>
            <a:noFill/>
          </p:spPr>
          <p:txBody>
            <a:bodyPr wrap="none" rtlCol="0">
              <a:spAutoFit/>
            </a:bodyPr>
            <a:lstStyle/>
            <a:p>
              <a:r>
                <a:rPr lang="en-US" b="1" dirty="0" err="1">
                  <a:solidFill>
                    <a:schemeClr val="tx2">
                      <a:lumMod val="60000"/>
                      <a:lumOff val="40000"/>
                    </a:schemeClr>
                  </a:solidFill>
                </a:rPr>
                <a:t>Tera</a:t>
              </a:r>
              <a:endParaRPr lang="en-US" b="1" dirty="0">
                <a:solidFill>
                  <a:schemeClr val="tx2">
                    <a:lumMod val="60000"/>
                    <a:lumOff val="40000"/>
                  </a:schemeClr>
                </a:solidFill>
              </a:endParaRPr>
            </a:p>
          </p:txBody>
        </p:sp>
        <p:sp>
          <p:nvSpPr>
            <p:cNvPr id="8" name="TextBox 7"/>
            <p:cNvSpPr txBox="1"/>
            <p:nvPr/>
          </p:nvSpPr>
          <p:spPr>
            <a:xfrm>
              <a:off x="5483369" y="4709810"/>
              <a:ext cx="703813" cy="369332"/>
            </a:xfrm>
            <a:prstGeom prst="rect">
              <a:avLst/>
            </a:prstGeom>
            <a:noFill/>
          </p:spPr>
          <p:txBody>
            <a:bodyPr wrap="none" rtlCol="0">
              <a:spAutoFit/>
            </a:bodyPr>
            <a:lstStyle/>
            <a:p>
              <a:r>
                <a:rPr lang="en-US" b="1" dirty="0">
                  <a:solidFill>
                    <a:srgbClr val="FFFF00"/>
                  </a:solidFill>
                </a:rPr>
                <a:t>Gobo</a:t>
              </a:r>
            </a:p>
          </p:txBody>
        </p:sp>
        <p:sp>
          <p:nvSpPr>
            <p:cNvPr id="9" name="TextBox 8"/>
            <p:cNvSpPr txBox="1"/>
            <p:nvPr/>
          </p:nvSpPr>
          <p:spPr>
            <a:xfrm>
              <a:off x="7785077" y="4717233"/>
              <a:ext cx="584903" cy="369332"/>
            </a:xfrm>
            <a:prstGeom prst="rect">
              <a:avLst/>
            </a:prstGeom>
            <a:noFill/>
          </p:spPr>
          <p:txBody>
            <a:bodyPr wrap="none" rtlCol="0">
              <a:spAutoFit/>
            </a:bodyPr>
            <a:lstStyle/>
            <a:p>
              <a:r>
                <a:rPr lang="en-US" b="1" dirty="0">
                  <a:solidFill>
                    <a:schemeClr val="accent6">
                      <a:lumMod val="50000"/>
                    </a:schemeClr>
                  </a:solidFill>
                </a:rPr>
                <a:t>Pico</a:t>
              </a:r>
            </a:p>
          </p:txBody>
        </p:sp>
        <p:sp>
          <p:nvSpPr>
            <p:cNvPr id="10" name="TextBox 9"/>
            <p:cNvSpPr txBox="1"/>
            <p:nvPr/>
          </p:nvSpPr>
          <p:spPr>
            <a:xfrm>
              <a:off x="3274258" y="5703148"/>
              <a:ext cx="2398563" cy="707886"/>
            </a:xfrm>
            <a:prstGeom prst="rect">
              <a:avLst/>
            </a:prstGeom>
            <a:noFill/>
          </p:spPr>
          <p:txBody>
            <a:bodyPr wrap="none" rtlCol="0">
              <a:spAutoFit/>
            </a:bodyPr>
            <a:lstStyle/>
            <a:p>
              <a:r>
                <a:rPr lang="en-US" sz="4000" b="1" dirty="0">
                  <a:solidFill>
                    <a:srgbClr val="F79646"/>
                  </a:solidFill>
                </a:rPr>
                <a:t>Thank you</a:t>
              </a:r>
            </a:p>
          </p:txBody>
        </p:sp>
      </p:grpSp>
    </p:spTree>
    <p:extLst>
      <p:ext uri="{BB962C8B-B14F-4D97-AF65-F5344CB8AC3E}">
        <p14:creationId xmlns:p14="http://schemas.microsoft.com/office/powerpoint/2010/main" val="186117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Started </a:t>
            </a:r>
          </a:p>
        </p:txBody>
      </p:sp>
      <p:sp>
        <p:nvSpPr>
          <p:cNvPr id="3" name="Content Placeholder 2"/>
          <p:cNvSpPr>
            <a:spLocks noGrp="1"/>
          </p:cNvSpPr>
          <p:nvPr>
            <p:ph idx="1"/>
          </p:nvPr>
        </p:nvSpPr>
        <p:spPr/>
        <p:txBody>
          <a:bodyPr/>
          <a:lstStyle/>
          <a:p>
            <a:r>
              <a:rPr lang="en-US" dirty="0"/>
              <a:t>Creating an Account and setting your profile</a:t>
            </a:r>
          </a:p>
          <a:p>
            <a:pPr lvl="1"/>
            <a:r>
              <a:rPr lang="en-US" dirty="0"/>
              <a:t>Open a browser an navigate to the Scratch web site </a:t>
            </a:r>
            <a:r>
              <a:rPr lang="en-US" dirty="0">
                <a:hlinkClick r:id="rId2"/>
              </a:rPr>
              <a:t>http://scratch.mit.edu</a:t>
            </a:r>
            <a:endParaRPr lang="en-US" dirty="0"/>
          </a:p>
          <a:p>
            <a:pPr lvl="1"/>
            <a:r>
              <a:rPr lang="en-US" dirty="0"/>
              <a:t>Click on join scratch at the top right </a:t>
            </a:r>
          </a:p>
          <a:p>
            <a:pPr lvl="1"/>
            <a:endParaRPr lang="en-US" dirty="0"/>
          </a:p>
          <a:p>
            <a:pPr lvl="1"/>
            <a:endParaRPr lang="en-US" dirty="0"/>
          </a:p>
        </p:txBody>
      </p:sp>
      <p:pic>
        <p:nvPicPr>
          <p:cNvPr id="4" name="Picture 3" descr="Screen Shot 2018-04-04 at 17.11.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0374" y="3912953"/>
            <a:ext cx="5913010" cy="1837712"/>
          </a:xfrm>
          <a:prstGeom prst="rect">
            <a:avLst/>
          </a:prstGeom>
        </p:spPr>
      </p:pic>
    </p:spTree>
    <p:extLst>
      <p:ext uri="{BB962C8B-B14F-4D97-AF65-F5344CB8AC3E}">
        <p14:creationId xmlns:p14="http://schemas.microsoft.com/office/powerpoint/2010/main" val="1436949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new project</a:t>
            </a:r>
          </a:p>
        </p:txBody>
      </p:sp>
      <p:sp>
        <p:nvSpPr>
          <p:cNvPr id="3" name="Content Placeholder 2"/>
          <p:cNvSpPr>
            <a:spLocks noGrp="1"/>
          </p:cNvSpPr>
          <p:nvPr>
            <p:ph idx="1"/>
          </p:nvPr>
        </p:nvSpPr>
        <p:spPr/>
        <p:txBody>
          <a:bodyPr/>
          <a:lstStyle/>
          <a:p>
            <a:r>
              <a:rPr lang="en-US" dirty="0"/>
              <a:t>Create a new project by clicking on the create button</a:t>
            </a:r>
          </a:p>
        </p:txBody>
      </p:sp>
    </p:spTree>
    <p:extLst>
      <p:ext uri="{BB962C8B-B14F-4D97-AF65-F5344CB8AC3E}">
        <p14:creationId xmlns:p14="http://schemas.microsoft.com/office/powerpoint/2010/main" val="4080270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3747"/>
          </a:xfrm>
        </p:spPr>
        <p:txBody>
          <a:bodyPr/>
          <a:lstStyle/>
          <a:p>
            <a:r>
              <a:rPr lang="en-US" dirty="0"/>
              <a:t>Creating a new project</a:t>
            </a:r>
          </a:p>
        </p:txBody>
      </p:sp>
      <p:pic>
        <p:nvPicPr>
          <p:cNvPr id="5" name="Picture 4" descr="Screen Shot 2018-04-04 at 17.20.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1162"/>
            <a:ext cx="9144000" cy="4302871"/>
          </a:xfrm>
          <a:prstGeom prst="rect">
            <a:avLst/>
          </a:prstGeom>
        </p:spPr>
      </p:pic>
      <p:sp>
        <p:nvSpPr>
          <p:cNvPr id="6" name="TextBox 5"/>
          <p:cNvSpPr txBox="1"/>
          <p:nvPr/>
        </p:nvSpPr>
        <p:spPr>
          <a:xfrm>
            <a:off x="1194662" y="2077080"/>
            <a:ext cx="1102924" cy="369332"/>
          </a:xfrm>
          <a:prstGeom prst="rect">
            <a:avLst/>
          </a:prstGeom>
          <a:noFill/>
        </p:spPr>
        <p:txBody>
          <a:bodyPr wrap="none" rtlCol="0">
            <a:spAutoFit/>
          </a:bodyPr>
          <a:lstStyle/>
          <a:p>
            <a:r>
              <a:rPr lang="en-US" dirty="0"/>
              <a:t>The Stage</a:t>
            </a:r>
          </a:p>
        </p:txBody>
      </p:sp>
      <p:sp>
        <p:nvSpPr>
          <p:cNvPr id="7" name="TextBox 6"/>
          <p:cNvSpPr txBox="1"/>
          <p:nvPr/>
        </p:nvSpPr>
        <p:spPr>
          <a:xfrm>
            <a:off x="1520562" y="5008841"/>
            <a:ext cx="1063362" cy="369332"/>
          </a:xfrm>
          <a:prstGeom prst="rect">
            <a:avLst/>
          </a:prstGeom>
          <a:noFill/>
        </p:spPr>
        <p:txBody>
          <a:bodyPr wrap="none" rtlCol="0">
            <a:spAutoFit/>
          </a:bodyPr>
          <a:lstStyle/>
          <a:p>
            <a:r>
              <a:rPr lang="en-US" dirty="0"/>
              <a:t>Sprite list</a:t>
            </a:r>
          </a:p>
        </p:txBody>
      </p:sp>
      <p:sp>
        <p:nvSpPr>
          <p:cNvPr id="8" name="TextBox 7"/>
          <p:cNvSpPr txBox="1"/>
          <p:nvPr/>
        </p:nvSpPr>
        <p:spPr>
          <a:xfrm>
            <a:off x="3331293" y="1088532"/>
            <a:ext cx="1406793" cy="369332"/>
          </a:xfrm>
          <a:prstGeom prst="rect">
            <a:avLst/>
          </a:prstGeom>
          <a:noFill/>
        </p:spPr>
        <p:txBody>
          <a:bodyPr wrap="none" rtlCol="0">
            <a:spAutoFit/>
          </a:bodyPr>
          <a:lstStyle/>
          <a:p>
            <a:r>
              <a:rPr lang="en-US" dirty="0"/>
              <a:t>Block Palette</a:t>
            </a:r>
          </a:p>
        </p:txBody>
      </p:sp>
      <p:sp>
        <p:nvSpPr>
          <p:cNvPr id="9" name="TextBox 8"/>
          <p:cNvSpPr txBox="1"/>
          <p:nvPr/>
        </p:nvSpPr>
        <p:spPr>
          <a:xfrm>
            <a:off x="6288073" y="3469346"/>
            <a:ext cx="1279317" cy="369332"/>
          </a:xfrm>
          <a:prstGeom prst="rect">
            <a:avLst/>
          </a:prstGeom>
          <a:noFill/>
        </p:spPr>
        <p:txBody>
          <a:bodyPr wrap="none" rtlCol="0">
            <a:spAutoFit/>
          </a:bodyPr>
          <a:lstStyle/>
          <a:p>
            <a:r>
              <a:rPr lang="en-US" dirty="0"/>
              <a:t>Scripts area</a:t>
            </a:r>
          </a:p>
        </p:txBody>
      </p:sp>
    </p:spTree>
    <p:extLst>
      <p:ext uri="{BB962C8B-B14F-4D97-AF65-F5344CB8AC3E}">
        <p14:creationId xmlns:p14="http://schemas.microsoft.com/office/powerpoint/2010/main" val="116709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Sprite?</a:t>
            </a:r>
          </a:p>
        </p:txBody>
      </p:sp>
      <p:sp>
        <p:nvSpPr>
          <p:cNvPr id="3" name="Content Placeholder 2"/>
          <p:cNvSpPr>
            <a:spLocks noGrp="1"/>
          </p:cNvSpPr>
          <p:nvPr>
            <p:ph idx="1"/>
          </p:nvPr>
        </p:nvSpPr>
        <p:spPr/>
        <p:txBody>
          <a:bodyPr>
            <a:normAutofit fontScale="85000" lnSpcReduction="10000"/>
          </a:bodyPr>
          <a:lstStyle/>
          <a:p>
            <a:r>
              <a:rPr lang="en-US" dirty="0"/>
              <a:t>In scratch every character or object is called a sprite. Every new project in Sprite starts with the Cat Sprite. </a:t>
            </a:r>
          </a:p>
          <a:p>
            <a:r>
              <a:rPr lang="en-US" dirty="0"/>
              <a:t>To add a Sprite </a:t>
            </a:r>
          </a:p>
          <a:p>
            <a:r>
              <a:rPr lang="en-US" dirty="0"/>
              <a:t>Choose the first icon to choose a new sprite from the library</a:t>
            </a:r>
          </a:p>
          <a:p>
            <a:r>
              <a:rPr lang="en-US" dirty="0"/>
              <a:t>Click the paintbrush to paint a new sprite</a:t>
            </a:r>
          </a:p>
          <a:p>
            <a:r>
              <a:rPr lang="en-US" dirty="0"/>
              <a:t> Click the file to upload a sprite</a:t>
            </a:r>
          </a:p>
          <a:p>
            <a:r>
              <a:rPr lang="en-US" dirty="0"/>
              <a:t>Click the camera to shoot your own live photo</a:t>
            </a:r>
          </a:p>
          <a:p>
            <a:r>
              <a:rPr lang="en-US" dirty="0"/>
              <a:t>To delete a sprite right click and select delete or click the scissors at the middle top grey  </a:t>
            </a:r>
          </a:p>
        </p:txBody>
      </p:sp>
      <p:pic>
        <p:nvPicPr>
          <p:cNvPr id="4" name="Picture 3" descr="Screen Shot 2018-04-04 at 17.26.3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9789" y="2904215"/>
            <a:ext cx="2476500" cy="442925"/>
          </a:xfrm>
          <a:prstGeom prst="rect">
            <a:avLst/>
          </a:prstGeom>
        </p:spPr>
      </p:pic>
    </p:spTree>
    <p:extLst>
      <p:ext uri="{BB962C8B-B14F-4D97-AF65-F5344CB8AC3E}">
        <p14:creationId xmlns:p14="http://schemas.microsoft.com/office/powerpoint/2010/main" val="2688656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the background </a:t>
            </a:r>
          </a:p>
        </p:txBody>
      </p:sp>
      <p:sp>
        <p:nvSpPr>
          <p:cNvPr id="3" name="Content Placeholder 2"/>
          <p:cNvSpPr>
            <a:spLocks noGrp="1"/>
          </p:cNvSpPr>
          <p:nvPr>
            <p:ph idx="1"/>
          </p:nvPr>
        </p:nvSpPr>
        <p:spPr/>
        <p:txBody>
          <a:bodyPr/>
          <a:lstStyle/>
          <a:p>
            <a:r>
              <a:rPr lang="en-US" dirty="0"/>
              <a:t>You can change a backdrop from this icon</a:t>
            </a:r>
          </a:p>
          <a:p>
            <a:r>
              <a:rPr lang="en-US" dirty="0"/>
              <a:t>Select a backdrop from the library by clicking on the first icon</a:t>
            </a:r>
          </a:p>
          <a:p>
            <a:r>
              <a:rPr lang="en-US" dirty="0"/>
              <a:t>Draw your own backdrop by clicking the paint</a:t>
            </a:r>
          </a:p>
          <a:p>
            <a:r>
              <a:rPr lang="en-US" dirty="0"/>
              <a:t>Upload your icon by clicking the folder</a:t>
            </a:r>
          </a:p>
          <a:p>
            <a:r>
              <a:rPr lang="en-US" dirty="0"/>
              <a:t>Take your own backdrop photo</a:t>
            </a:r>
          </a:p>
          <a:p>
            <a:endParaRPr lang="en-US" dirty="0"/>
          </a:p>
        </p:txBody>
      </p:sp>
      <p:pic>
        <p:nvPicPr>
          <p:cNvPr id="5" name="Picture 4" descr="Screen Shot 2018-04-04 at 17.37.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2034" y="274638"/>
            <a:ext cx="1028700" cy="1532608"/>
          </a:xfrm>
          <a:prstGeom prst="rect">
            <a:avLst/>
          </a:prstGeom>
        </p:spPr>
      </p:pic>
    </p:spTree>
    <p:extLst>
      <p:ext uri="{BB962C8B-B14F-4D97-AF65-F5344CB8AC3E}">
        <p14:creationId xmlns:p14="http://schemas.microsoft.com/office/powerpoint/2010/main" val="1592185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is your sprite?</a:t>
            </a:r>
          </a:p>
        </p:txBody>
      </p:sp>
      <p:pic>
        <p:nvPicPr>
          <p:cNvPr id="4" name="Picture 3" descr="Screen Shot 2018-04-04 at 17.41.5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489" y="1417638"/>
            <a:ext cx="7827311" cy="4840060"/>
          </a:xfrm>
          <a:prstGeom prst="rect">
            <a:avLst/>
          </a:prstGeom>
        </p:spPr>
      </p:pic>
      <p:grpSp>
        <p:nvGrpSpPr>
          <p:cNvPr id="9" name="Group 8"/>
          <p:cNvGrpSpPr/>
          <p:nvPr/>
        </p:nvGrpSpPr>
        <p:grpSpPr>
          <a:xfrm>
            <a:off x="859489" y="1417638"/>
            <a:ext cx="7827311" cy="4840060"/>
            <a:chOff x="859489" y="1417638"/>
            <a:chExt cx="7827311" cy="4840060"/>
          </a:xfrm>
        </p:grpSpPr>
        <p:cxnSp>
          <p:nvCxnSpPr>
            <p:cNvPr id="6" name="Straight Connector 5"/>
            <p:cNvCxnSpPr>
              <a:stCxn id="4" idx="1"/>
              <a:endCxn id="4" idx="3"/>
            </p:cNvCxnSpPr>
            <p:nvPr/>
          </p:nvCxnSpPr>
          <p:spPr>
            <a:xfrm>
              <a:off x="859489" y="3837668"/>
              <a:ext cx="782731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a:stCxn id="4" idx="0"/>
              <a:endCxn id="4" idx="2"/>
            </p:cNvCxnSpPr>
            <p:nvPr/>
          </p:nvCxnSpPr>
          <p:spPr>
            <a:xfrm>
              <a:off x="4773145" y="1417638"/>
              <a:ext cx="0" cy="484006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0" name="TextBox 19"/>
          <p:cNvSpPr txBox="1"/>
          <p:nvPr/>
        </p:nvSpPr>
        <p:spPr>
          <a:xfrm>
            <a:off x="661410" y="3069315"/>
            <a:ext cx="841096" cy="369332"/>
          </a:xfrm>
          <a:prstGeom prst="rect">
            <a:avLst/>
          </a:prstGeom>
          <a:noFill/>
        </p:spPr>
        <p:txBody>
          <a:bodyPr wrap="none" rtlCol="0">
            <a:spAutoFit/>
          </a:bodyPr>
          <a:lstStyle/>
          <a:p>
            <a:r>
              <a:rPr lang="en-US" dirty="0"/>
              <a:t>X=-240</a:t>
            </a:r>
          </a:p>
        </p:txBody>
      </p:sp>
      <p:sp>
        <p:nvSpPr>
          <p:cNvPr id="21" name="TextBox 20"/>
          <p:cNvSpPr txBox="1"/>
          <p:nvPr/>
        </p:nvSpPr>
        <p:spPr>
          <a:xfrm>
            <a:off x="7427915" y="3221715"/>
            <a:ext cx="770426" cy="369332"/>
          </a:xfrm>
          <a:prstGeom prst="rect">
            <a:avLst/>
          </a:prstGeom>
          <a:noFill/>
        </p:spPr>
        <p:txBody>
          <a:bodyPr wrap="none" rtlCol="0">
            <a:spAutoFit/>
          </a:bodyPr>
          <a:lstStyle/>
          <a:p>
            <a:r>
              <a:rPr lang="en-US" dirty="0"/>
              <a:t>X=240</a:t>
            </a:r>
          </a:p>
        </p:txBody>
      </p:sp>
      <p:sp>
        <p:nvSpPr>
          <p:cNvPr id="23" name="TextBox 22"/>
          <p:cNvSpPr txBox="1"/>
          <p:nvPr/>
        </p:nvSpPr>
        <p:spPr>
          <a:xfrm>
            <a:off x="4352597" y="6350821"/>
            <a:ext cx="877952" cy="369332"/>
          </a:xfrm>
          <a:prstGeom prst="rect">
            <a:avLst/>
          </a:prstGeom>
          <a:noFill/>
        </p:spPr>
        <p:txBody>
          <a:bodyPr wrap="none" rtlCol="0">
            <a:spAutoFit/>
          </a:bodyPr>
          <a:lstStyle/>
          <a:p>
            <a:r>
              <a:rPr lang="en-US" dirty="0"/>
              <a:t>y= -180</a:t>
            </a:r>
          </a:p>
        </p:txBody>
      </p:sp>
      <p:sp>
        <p:nvSpPr>
          <p:cNvPr id="24" name="TextBox 23"/>
          <p:cNvSpPr txBox="1"/>
          <p:nvPr/>
        </p:nvSpPr>
        <p:spPr>
          <a:xfrm>
            <a:off x="4352597" y="1034488"/>
            <a:ext cx="755097" cy="369332"/>
          </a:xfrm>
          <a:prstGeom prst="rect">
            <a:avLst/>
          </a:prstGeom>
          <a:noFill/>
        </p:spPr>
        <p:txBody>
          <a:bodyPr wrap="none" rtlCol="0">
            <a:spAutoFit/>
          </a:bodyPr>
          <a:lstStyle/>
          <a:p>
            <a:r>
              <a:rPr lang="en-US" dirty="0"/>
              <a:t>y=180</a:t>
            </a:r>
          </a:p>
        </p:txBody>
      </p:sp>
      <p:sp>
        <p:nvSpPr>
          <p:cNvPr id="25" name="TextBox 24"/>
          <p:cNvSpPr txBox="1"/>
          <p:nvPr/>
        </p:nvSpPr>
        <p:spPr>
          <a:xfrm>
            <a:off x="5077392" y="2852383"/>
            <a:ext cx="1034846" cy="369332"/>
          </a:xfrm>
          <a:prstGeom prst="rect">
            <a:avLst/>
          </a:prstGeom>
          <a:noFill/>
        </p:spPr>
        <p:txBody>
          <a:bodyPr wrap="none" rtlCol="0">
            <a:spAutoFit/>
          </a:bodyPr>
          <a:lstStyle/>
          <a:p>
            <a:r>
              <a:rPr lang="en-US" dirty="0"/>
              <a:t>X= 0, y=0</a:t>
            </a:r>
          </a:p>
        </p:txBody>
      </p:sp>
    </p:spTree>
    <p:extLst>
      <p:ext uri="{BB962C8B-B14F-4D97-AF65-F5344CB8AC3E}">
        <p14:creationId xmlns:p14="http://schemas.microsoft.com/office/powerpoint/2010/main" val="77012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Save and Share Projects </a:t>
            </a:r>
          </a:p>
        </p:txBody>
      </p:sp>
      <p:sp>
        <p:nvSpPr>
          <p:cNvPr id="3" name="Content Placeholder 2"/>
          <p:cNvSpPr>
            <a:spLocks noGrp="1"/>
          </p:cNvSpPr>
          <p:nvPr>
            <p:ph idx="1"/>
          </p:nvPr>
        </p:nvSpPr>
        <p:spPr/>
        <p:txBody>
          <a:bodyPr/>
          <a:lstStyle/>
          <a:p>
            <a:r>
              <a:rPr lang="en-US" dirty="0"/>
              <a:t>Type your project’s title in the empty space at the top</a:t>
            </a:r>
          </a:p>
          <a:p>
            <a:r>
              <a:rPr lang="en-US" dirty="0"/>
              <a:t>Click on the see project page</a:t>
            </a:r>
          </a:p>
          <a:p>
            <a:r>
              <a:rPr lang="en-US" dirty="0"/>
              <a:t>Type instructions, notes and credits</a:t>
            </a:r>
          </a:p>
          <a:p>
            <a:r>
              <a:rPr lang="en-US" dirty="0"/>
              <a:t> once you are happy, click share</a:t>
            </a:r>
          </a:p>
        </p:txBody>
      </p:sp>
      <p:pic>
        <p:nvPicPr>
          <p:cNvPr id="4" name="Picture 3" descr="Screen Shot 2018-04-04 at 17.50.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7269"/>
            <a:ext cx="9144000" cy="322931"/>
          </a:xfrm>
          <a:prstGeom prst="rect">
            <a:avLst/>
          </a:prstGeom>
        </p:spPr>
      </p:pic>
    </p:spTree>
    <p:extLst>
      <p:ext uri="{BB962C8B-B14F-4D97-AF65-F5344CB8AC3E}">
        <p14:creationId xmlns:p14="http://schemas.microsoft.com/office/powerpoint/2010/main" val="155686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7173</TotalTime>
  <Words>1174</Words>
  <Application>Microsoft Macintosh PowerPoint</Application>
  <PresentationFormat>On-screen Show (4:3)</PresentationFormat>
  <Paragraphs>129</Paragraphs>
  <Slides>23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Scratch on! Using Scratch for Game Development </vt:lpstr>
      <vt:lpstr>What is Scratch?</vt:lpstr>
      <vt:lpstr>Getting Started </vt:lpstr>
      <vt:lpstr>Creating a new project</vt:lpstr>
      <vt:lpstr>Creating a new project</vt:lpstr>
      <vt:lpstr>What is a Sprite?</vt:lpstr>
      <vt:lpstr>Change the background </vt:lpstr>
      <vt:lpstr>Where is your sprite?</vt:lpstr>
      <vt:lpstr>Save and Share Projects </vt:lpstr>
      <vt:lpstr>The Scratch Community </vt:lpstr>
      <vt:lpstr>The ScratchEd community </vt:lpstr>
      <vt:lpstr>Let’s start creating our first game </vt:lpstr>
      <vt:lpstr>Scratch Coding Cards</vt:lpstr>
      <vt:lpstr>A bit more advanced ‘Kicking the ball’ game.</vt:lpstr>
      <vt:lpstr>A bit more advanced ‘Kicking the ball’ game.</vt:lpstr>
      <vt:lpstr>A bit more advanced ‘Kicking the ball’ game.</vt:lpstr>
      <vt:lpstr>Remixing The “MAZE”</vt:lpstr>
      <vt:lpstr>Remixing The “MAZE”</vt:lpstr>
      <vt:lpstr>Your turn now to create your own scratch game</vt:lpstr>
      <vt:lpstr>Your turn now to create your own scratch game</vt:lpstr>
      <vt:lpstr>Developing and presenting your games</vt:lpstr>
      <vt:lpstr>Resources for game design in scratch and integrating creative computing in the curriculum</vt:lpstr>
      <vt:lpstr>PowerPoint Presentation</vt:lpstr>
    </vt:vector>
  </TitlesOfParts>
  <Company>Ellinogermaniki Agogi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Scratch on! Using Scratch for Game Development </dc:title>
  <dc:creator>Petros Lameras</dc:creator>
  <cp:lastModifiedBy>Petros Lameras</cp:lastModifiedBy>
  <cp:revision>44</cp:revision>
  <dcterms:created xsi:type="dcterms:W3CDTF">2018-04-04T15:05:32Z</dcterms:created>
  <dcterms:modified xsi:type="dcterms:W3CDTF">2021-03-04T14:24:19Z</dcterms:modified>
</cp:coreProperties>
</file>